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0" r:id="rId2"/>
    <p:sldId id="259" r:id="rId3"/>
    <p:sldId id="260" r:id="rId4"/>
    <p:sldId id="261" r:id="rId5"/>
    <p:sldId id="263" r:id="rId6"/>
    <p:sldId id="262" r:id="rId7"/>
    <p:sldId id="264" r:id="rId8"/>
    <p:sldId id="268" r:id="rId9"/>
    <p:sldId id="265" r:id="rId10"/>
    <p:sldId id="269" r:id="rId11"/>
    <p:sldId id="266" r:id="rId12"/>
    <p:sldId id="267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DOE - Amity University Jaipur">
            <a:extLst>
              <a:ext uri="{FF2B5EF4-FFF2-40B4-BE49-F238E27FC236}">
                <a16:creationId xmlns:a16="http://schemas.microsoft.com/office/drawing/2014/main" id="{A66B8C24-52B2-FE42-7880-A47958D8B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640" y="449898"/>
            <a:ext cx="36576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A60DB8-7649-2DDD-0076-568685854119}"/>
              </a:ext>
            </a:extLst>
          </p:cNvPr>
          <p:cNvSpPr txBox="1"/>
          <p:nvPr/>
        </p:nvSpPr>
        <p:spPr>
          <a:xfrm>
            <a:off x="2882900" y="1725414"/>
            <a:ext cx="610108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Integrated Smart Irrigation &amp; Crop Disease Prediction System</a:t>
            </a:r>
            <a:endParaRPr lang="en-IN" sz="138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42C31-5D24-0C50-4E5D-EA3080FE272B}"/>
              </a:ext>
            </a:extLst>
          </p:cNvPr>
          <p:cNvSpPr txBox="1"/>
          <p:nvPr/>
        </p:nvSpPr>
        <p:spPr>
          <a:xfrm>
            <a:off x="2811780" y="4124463"/>
            <a:ext cx="61010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Team name :  Abhi,</a:t>
            </a:r>
          </a:p>
          <a:p>
            <a:r>
              <a:rPr lang="en-US" sz="2800" dirty="0"/>
              <a:t>Hackathon name : Whack hack 4.0, </a:t>
            </a:r>
          </a:p>
          <a:p>
            <a:r>
              <a:rPr lang="en-US" sz="2800" dirty="0"/>
              <a:t>Participant name : Abhinav Harish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1264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treamlit-app-2026-02-18-10-26-07">
            <a:hlinkClick r:id="" action="ppaction://media"/>
            <a:extLst>
              <a:ext uri="{FF2B5EF4-FFF2-40B4-BE49-F238E27FC236}">
                <a16:creationId xmlns:a16="http://schemas.microsoft.com/office/drawing/2014/main" id="{3EF1F525-FDAF-1626-4C75-00E929D43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9276" y="965200"/>
            <a:ext cx="10953448" cy="5750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218BE-8202-EAEB-7A66-4C2948989910}"/>
              </a:ext>
            </a:extLst>
          </p:cNvPr>
          <p:cNvSpPr txBox="1"/>
          <p:nvPr/>
        </p:nvSpPr>
        <p:spPr>
          <a:xfrm>
            <a:off x="1435100" y="231894"/>
            <a:ext cx="6101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D</a:t>
            </a:r>
            <a:r>
              <a:rPr lang="en-IN" sz="3600" dirty="0">
                <a:solidFill>
                  <a:srgbClr val="7030A0"/>
                </a:solidFill>
              </a:rPr>
              <a:t>emo Video</a:t>
            </a:r>
          </a:p>
        </p:txBody>
      </p:sp>
    </p:spTree>
    <p:extLst>
      <p:ext uri="{BB962C8B-B14F-4D97-AF65-F5344CB8AC3E}">
        <p14:creationId xmlns:p14="http://schemas.microsoft.com/office/powerpoint/2010/main" val="163420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0A761D-40DE-BC9E-C8D5-77FD9F38085F}"/>
              </a:ext>
            </a:extLst>
          </p:cNvPr>
          <p:cNvSpPr txBox="1"/>
          <p:nvPr/>
        </p:nvSpPr>
        <p:spPr>
          <a:xfrm>
            <a:off x="1272540" y="1085334"/>
            <a:ext cx="6469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7030A0"/>
                </a:solidFill>
              </a:rPr>
              <a:t>Real-World Impact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E85BE-02B3-E64D-2529-1BCFBDB9626A}"/>
              </a:ext>
            </a:extLst>
          </p:cNvPr>
          <p:cNvSpPr txBox="1"/>
          <p:nvPr/>
        </p:nvSpPr>
        <p:spPr>
          <a:xfrm>
            <a:off x="1272540" y="2299176"/>
            <a:ext cx="610108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Saves water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Reduces pesticide usage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Increases yield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Affordable for small farmers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serving agriculture</a:t>
            </a:r>
          </a:p>
        </p:txBody>
      </p:sp>
    </p:spTree>
    <p:extLst>
      <p:ext uri="{BB962C8B-B14F-4D97-AF65-F5344CB8AC3E}">
        <p14:creationId xmlns:p14="http://schemas.microsoft.com/office/powerpoint/2010/main" val="269174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08177C-DAA5-B392-3073-50DA0F66C5CC}"/>
              </a:ext>
            </a:extLst>
          </p:cNvPr>
          <p:cNvSpPr txBox="1"/>
          <p:nvPr/>
        </p:nvSpPr>
        <p:spPr>
          <a:xfrm>
            <a:off x="784860" y="659904"/>
            <a:ext cx="6101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IN" sz="3600" dirty="0" err="1">
                <a:solidFill>
                  <a:srgbClr val="7030A0"/>
                </a:solidFill>
              </a:rPr>
              <a:t>onclusion</a:t>
            </a:r>
            <a:endParaRPr lang="en-IN" sz="3600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A0C8D-E43D-171B-8A84-79BC5449AFFF}"/>
              </a:ext>
            </a:extLst>
          </p:cNvPr>
          <p:cNvSpPr txBox="1"/>
          <p:nvPr/>
        </p:nvSpPr>
        <p:spPr>
          <a:xfrm>
            <a:off x="6200140" y="3429000"/>
            <a:ext cx="43256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Farmers don’t need complex technology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need clear answers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SmartFarm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turns agricultural data into simple daily decisions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09DC6C8-9805-63C3-ADEE-76D7FB5CE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" y="1556048"/>
            <a:ext cx="438658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Hybrid AI system successfully integrates ML + DL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Dashboard ready for demo and farmer use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Strong performance validated with ROC and accuracy plots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69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CE82FC-8B5D-06A5-FE1E-2ADA4C50850D}"/>
              </a:ext>
            </a:extLst>
          </p:cNvPr>
          <p:cNvSpPr txBox="1"/>
          <p:nvPr/>
        </p:nvSpPr>
        <p:spPr>
          <a:xfrm>
            <a:off x="2448560" y="2001520"/>
            <a:ext cx="7559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THANK YOU</a:t>
            </a:r>
            <a:endParaRPr lang="en-IN" sz="9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68527-19FB-731C-FC6F-E6C13B1F460C}"/>
              </a:ext>
            </a:extLst>
          </p:cNvPr>
          <p:cNvSpPr txBox="1"/>
          <p:nvPr/>
        </p:nvSpPr>
        <p:spPr>
          <a:xfrm>
            <a:off x="3637280" y="3952240"/>
            <a:ext cx="7051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Contact Details :- Abhinav Harish</a:t>
            </a:r>
          </a:p>
          <a:p>
            <a:r>
              <a:rPr lang="en-US" sz="2400" dirty="0"/>
              <a:t>                           Team Abhi</a:t>
            </a:r>
          </a:p>
          <a:p>
            <a:r>
              <a:rPr lang="en-US" sz="2400" dirty="0"/>
              <a:t>                           abhinavharish104@gmail.com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63116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DD4115-7827-3FB9-4A66-03AF88641DD0}"/>
              </a:ext>
            </a:extLst>
          </p:cNvPr>
          <p:cNvSpPr txBox="1"/>
          <p:nvPr/>
        </p:nvSpPr>
        <p:spPr>
          <a:xfrm>
            <a:off x="1932940" y="435094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7030A0"/>
                </a:solidFill>
              </a:rPr>
              <a:t>Problem Statement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1B17425-30C4-8443-F4BB-C4E623F18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" y="1464618"/>
            <a:ext cx="610108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Farmers make two difficult decisions daily:</a:t>
            </a:r>
          </a:p>
          <a:p>
            <a:pPr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much water should I give?</a:t>
            </a:r>
          </a:p>
          <a:p>
            <a:pPr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my crop getting sick?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 they rely 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Guesswork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Visible damage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the time damage appears → loss already happened</a:t>
            </a:r>
          </a:p>
        </p:txBody>
      </p:sp>
      <p:pic>
        <p:nvPicPr>
          <p:cNvPr id="1031" name="Picture 7" descr="10 Common Plant Diseases and How to ...">
            <a:extLst>
              <a:ext uri="{FF2B5EF4-FFF2-40B4-BE49-F238E27FC236}">
                <a16:creationId xmlns:a16="http://schemas.microsoft.com/office/drawing/2014/main" id="{AA8D9FA0-44F5-45CD-E45C-EE719D0EC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930" y="3876040"/>
            <a:ext cx="3741964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Pathogen Monitoring in Agriculture ...">
            <a:extLst>
              <a:ext uri="{FF2B5EF4-FFF2-40B4-BE49-F238E27FC236}">
                <a16:creationId xmlns:a16="http://schemas.microsoft.com/office/drawing/2014/main" id="{E6C510BC-6649-26F4-8247-37BCB866E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040" y="1184975"/>
            <a:ext cx="3372168" cy="224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734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40188B-0691-9FFE-0403-110F78F24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960" y="1854762"/>
            <a:ext cx="679450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mobile-friendly system that tells the farmer: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“Give this much water today.”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“Your plant has this disease.”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lab tests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expert required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sensors + camera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AD749-67A3-F48A-F26A-BAF7122D8EEF}"/>
              </a:ext>
            </a:extLst>
          </p:cNvPr>
          <p:cNvSpPr txBox="1"/>
          <p:nvPr/>
        </p:nvSpPr>
        <p:spPr>
          <a:xfrm>
            <a:off x="1008380" y="577562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7030A0"/>
                </a:solidFill>
              </a:rPr>
              <a:t>Proposed Solution</a:t>
            </a:r>
          </a:p>
        </p:txBody>
      </p:sp>
      <p:pic>
        <p:nvPicPr>
          <p:cNvPr id="2051" name="Picture 3" descr="What is an Irrigation System? Types, Design, and Innovations | Rivulis">
            <a:extLst>
              <a:ext uri="{FF2B5EF4-FFF2-40B4-BE49-F238E27FC236}">
                <a16:creationId xmlns:a16="http://schemas.microsoft.com/office/drawing/2014/main" id="{7A54DA13-57FA-F802-6B63-90532FAA4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33" y="1412240"/>
            <a:ext cx="5052907" cy="378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475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76B5AA-82EC-2904-0C77-94E3BB4E4181}"/>
              </a:ext>
            </a:extLst>
          </p:cNvPr>
          <p:cNvSpPr txBox="1"/>
          <p:nvPr/>
        </p:nvSpPr>
        <p:spPr>
          <a:xfrm>
            <a:off x="914083" y="628134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7030A0"/>
                </a:solidFill>
              </a:rPr>
              <a:t>How It Works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BA690E4-5965-6564-91EC-323156E87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" y="2017268"/>
            <a:ext cx="532384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Soil &amp; weather data → system predicts water requirement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Farmer clicks leaf photo → system detects disease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Dashboard gives clear recommendation</a:t>
            </a:r>
          </a:p>
        </p:txBody>
      </p:sp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7BF42F95-C19C-1BE2-4968-B76317B57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181107"/>
            <a:ext cx="3414077" cy="554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88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99551A-F4EE-7FF5-A1FE-6375B2EF959C}"/>
              </a:ext>
            </a:extLst>
          </p:cNvPr>
          <p:cNvSpPr txBox="1"/>
          <p:nvPr/>
        </p:nvSpPr>
        <p:spPr>
          <a:xfrm>
            <a:off x="694373" y="668774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7030A0"/>
                </a:solidFill>
              </a:rPr>
              <a:t>Models Implemented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E237BFC-61A1-36EF-B5BA-F7448E1D1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373" y="1659285"/>
            <a:ext cx="5178107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ML: Random Forest Regression for irrigation prediction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DL: Transfer learning with MobileNetV2 for disease detection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→ gives final advice to farmer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79E50758-F924-7B1B-3EA0-952CEE070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440" y="505802"/>
            <a:ext cx="4304347" cy="505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14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465961-D726-281E-300E-0BC2E62380E6}"/>
              </a:ext>
            </a:extLst>
          </p:cNvPr>
          <p:cNvSpPr txBox="1"/>
          <p:nvPr/>
        </p:nvSpPr>
        <p:spPr>
          <a:xfrm>
            <a:off x="1587500" y="475734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7030A0"/>
                </a:solidFill>
              </a:rPr>
              <a:t>Datasets used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5B21B-FC19-0C36-F051-A7BCBB32C196}"/>
              </a:ext>
            </a:extLst>
          </p:cNvPr>
          <p:cNvSpPr txBox="1"/>
          <p:nvPr/>
        </p:nvSpPr>
        <p:spPr>
          <a:xfrm>
            <a:off x="1800860" y="1895455"/>
            <a:ext cx="316738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Humidity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Rainfall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 image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0A365-8033-58B1-BA1B-A14E7073AE2B}"/>
              </a:ext>
            </a:extLst>
          </p:cNvPr>
          <p:cNvSpPr txBox="1"/>
          <p:nvPr/>
        </p:nvSpPr>
        <p:spPr>
          <a:xfrm>
            <a:off x="6748780" y="2179935"/>
            <a:ext cx="305562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 irrigation amount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 name + confidence</a:t>
            </a:r>
          </a:p>
        </p:txBody>
      </p:sp>
    </p:spTree>
    <p:extLst>
      <p:ext uri="{BB962C8B-B14F-4D97-AF65-F5344CB8AC3E}">
        <p14:creationId xmlns:p14="http://schemas.microsoft.com/office/powerpoint/2010/main" val="3735277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AEFE9A-982E-B318-622F-F5A8C31F449E}"/>
              </a:ext>
            </a:extLst>
          </p:cNvPr>
          <p:cNvSpPr txBox="1"/>
          <p:nvPr/>
        </p:nvSpPr>
        <p:spPr>
          <a:xfrm>
            <a:off x="1140460" y="943094"/>
            <a:ext cx="61010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rgbClr val="7030A0"/>
                </a:solidFill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59517-0778-469F-3BA4-BBE7EA672190}"/>
              </a:ext>
            </a:extLst>
          </p:cNvPr>
          <p:cNvSpPr txBox="1"/>
          <p:nvPr/>
        </p:nvSpPr>
        <p:spPr>
          <a:xfrm>
            <a:off x="916940" y="1994376"/>
            <a:ext cx="6235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Detects disease at early stage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Prevents over-watering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Prevents under-watering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Easy to use interface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→ healthier crops + less resource waste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595C140-3476-CD9F-91DB-CBD2EAEE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280" y="1381760"/>
            <a:ext cx="4138780" cy="322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715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55FC05DC-28C0-77F2-9189-B1C951A79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676" y="134302"/>
            <a:ext cx="5040353" cy="477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165A58-3E76-E398-5535-BB9593637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9" y="571183"/>
            <a:ext cx="6407761" cy="402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7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DA468F-2AAA-102A-1F2E-FF0426564A18}"/>
              </a:ext>
            </a:extLst>
          </p:cNvPr>
          <p:cNvSpPr txBox="1"/>
          <p:nvPr/>
        </p:nvSpPr>
        <p:spPr>
          <a:xfrm>
            <a:off x="338427" y="861814"/>
            <a:ext cx="610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7030A0"/>
                </a:solidFill>
              </a:rPr>
              <a:t>Virtual IoT Simulator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BFE9A-8CF1-E0B5-8991-7AFA2A9AC4F5}"/>
              </a:ext>
            </a:extLst>
          </p:cNvPr>
          <p:cNvSpPr txBox="1"/>
          <p:nvPr/>
        </p:nvSpPr>
        <p:spPr>
          <a:xfrm>
            <a:off x="439420" y="2360136"/>
            <a:ext cx="565658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Farmer can: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Enter farm conditions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Upload leaf photo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Instantly get guidance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non-technical users also.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5289E4-8CC6-CDA7-CB17-7CC686F2A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014" y="335280"/>
            <a:ext cx="5224000" cy="505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3690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{54FDC169-AC93-4378-9273-A383B51D10F0}TFc986dd65-aaf0-4d5c-bef9-9c391ee05f7b738e0fce-4a319d133af4</Template>
  <TotalTime>643</TotalTime>
  <Words>313</Words>
  <Application>Microsoft Office PowerPoint</Application>
  <PresentationFormat>Widescreen</PresentationFormat>
  <Paragraphs>66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Times New Roman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Abhinav Harish</dc:creator>
  <cp:lastModifiedBy>Abhinav Harish</cp:lastModifiedBy>
  <cp:revision>3</cp:revision>
  <dcterms:created xsi:type="dcterms:W3CDTF">2026-02-17T18:16:40Z</dcterms:created>
  <dcterms:modified xsi:type="dcterms:W3CDTF">2026-02-18T05:00:36Z</dcterms:modified>
</cp:coreProperties>
</file>